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4F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64008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3" name="Text 1"/>
          <p:cNvSpPr/>
          <p:nvPr/>
        </p:nvSpPr>
        <p:spPr>
          <a:xfrm>
            <a:off x="9966960" y="640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&lt;/&gt;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0698480" y="1371600"/>
            <a:ext cx="457200" cy="457200"/>
          </a:xfrm>
          <a:prstGeom prst="ellipse">
            <a:avLst/>
          </a:prstGeom>
          <a:solidFill>
            <a:srgbClr val="134B4C"/>
          </a:solidFill>
          <a:ln/>
        </p:spPr>
      </p:sp>
      <p:sp>
        <p:nvSpPr>
          <p:cNvPr id="5" name="Text 3"/>
          <p:cNvSpPr/>
          <p:nvPr/>
        </p:nvSpPr>
        <p:spPr>
          <a:xfrm>
            <a:off x="106984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509760" y="1554480"/>
            <a:ext cx="411480" cy="411480"/>
          </a:xfrm>
          <a:prstGeom prst="ellipse">
            <a:avLst/>
          </a:prstGeom>
          <a:solidFill>
            <a:srgbClr val="134B4C"/>
          </a:solidFill>
          <a:ln/>
        </p:spPr>
      </p:sp>
      <p:sp>
        <p:nvSpPr>
          <p:cNvPr id="7" name="Text 5"/>
          <p:cNvSpPr/>
          <p:nvPr/>
        </p:nvSpPr>
        <p:spPr>
          <a:xfrm>
            <a:off x="950976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33172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Claude Code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40080" y="32461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20-Minute Crash Intro for Research Trainees &amp; Faculty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0080" y="388620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  •  What it's for  •  Using tokens wisely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Claude Code?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agentic assistant that lives in your terminal — it reads files, writes and runs code, and iterates. Not just a chatbot.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734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6" name="Text 4"/>
          <p:cNvSpPr/>
          <p:nvPr/>
        </p:nvSpPr>
        <p:spPr>
          <a:xfrm>
            <a:off x="157734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give a task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3685032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“Clean up this CSV and plot the results.”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154680" y="301752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47472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1198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2" name="Text 10"/>
          <p:cNvSpPr/>
          <p:nvPr/>
        </p:nvSpPr>
        <p:spPr>
          <a:xfrm>
            <a:off x="441198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1188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reads your files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57600" y="3685032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exact data/code it needs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989320" y="301752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30936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24662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8" name="Text 16"/>
          <p:cNvSpPr/>
          <p:nvPr/>
        </p:nvSpPr>
        <p:spPr>
          <a:xfrm>
            <a:off x="724662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44652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acts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92240" y="3685032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Writes/edits code, runs it, checks output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823960" y="301752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914400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08126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24" name="Text 22"/>
          <p:cNvSpPr/>
          <p:nvPr/>
        </p:nvSpPr>
        <p:spPr>
          <a:xfrm>
            <a:off x="1008126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928116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review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326880" y="3685032"/>
            <a:ext cx="2148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Approve, correct, or ask it to iterate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40080" y="4709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 back to step 1 as many times as needed — that's the workflow.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Terminal? Use the GUI App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also runs as a desktop app / IDE extension — same tool, no terminal required.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734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6" name="Text 4"/>
          <p:cNvSpPr/>
          <p:nvPr/>
        </p:nvSpPr>
        <p:spPr>
          <a:xfrm>
            <a:off x="157734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the app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2296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 app or IDE extension, instead of a terminal window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154680" y="301752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47472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1198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2" name="Text 10"/>
          <p:cNvSpPr/>
          <p:nvPr/>
        </p:nvSpPr>
        <p:spPr>
          <a:xfrm>
            <a:off x="441198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1188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your project folder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65760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what Claude can see and work in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989320" y="301752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30936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24662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8" name="Text 16"/>
          <p:cNvSpPr/>
          <p:nvPr/>
        </p:nvSpPr>
        <p:spPr>
          <a:xfrm>
            <a:off x="724662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44652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 your task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9224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plain-English request, in the chat pane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823960" y="301752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9144000" y="2148840"/>
            <a:ext cx="2514600" cy="2286000"/>
          </a:xfrm>
          <a:prstGeom prst="roundRect">
            <a:avLst>
              <a:gd name="adj" fmla="val 4800"/>
            </a:avLst>
          </a:prstGeom>
          <a:solidFill>
            <a:srgbClr val="EAF6F5"/>
          </a:solidFill>
          <a:ln/>
          <a:effectLst>
            <a:outerShdw sx="100000" sy="100000" kx="0" ky="0" algn="bl" rotWithShape="0" blurRad="76200" dist="25400" dir="5400000">
              <a:srgbClr val="1C8C87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081260" y="242316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24" name="Text 22"/>
          <p:cNvSpPr/>
          <p:nvPr/>
        </p:nvSpPr>
        <p:spPr>
          <a:xfrm>
            <a:off x="10081260" y="24231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9281160" y="32004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inline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932688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Edits show as highlighted diffs — click to approve or reject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40080" y="4709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underlying tool as the CLI — everything else in this deck applies either way.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Ideas Worth Understanding First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5120640" cy="4663440"/>
          </a:xfrm>
          <a:prstGeom prst="roundRect">
            <a:avLst>
              <a:gd name="adj" fmla="val 2353"/>
            </a:avLst>
          </a:prstGeom>
          <a:solidFill>
            <a:srgbClr val="EAF6F5"/>
          </a:solidFill>
          <a:ln/>
        </p:spPr>
      </p:sp>
      <p:sp>
        <p:nvSpPr>
          <p:cNvPr id="4" name="Shape 2"/>
          <p:cNvSpPr/>
          <p:nvPr/>
        </p:nvSpPr>
        <p:spPr>
          <a:xfrm>
            <a:off x="1005840" y="1783080"/>
            <a:ext cx="594360" cy="59436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7830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⏳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783080" y="182880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Window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05840" y="2514600"/>
            <a:ext cx="43891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“remembers” during a session: your conversation, plus any files it has opened.
</a:t>
            </a:r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long sessions get automatically summarized to keep going — but a focused, shorter session is faster and cheaper.
</a:t>
            </a:r>
            <a:pPr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task? Start a new session so old context doesn't linger.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09360" y="1417320"/>
            <a:ext cx="5120640" cy="4663440"/>
          </a:xfrm>
          <a:prstGeom prst="roundRect">
            <a:avLst>
              <a:gd name="adj" fmla="val 2353"/>
            </a:avLst>
          </a:prstGeom>
          <a:solidFill>
            <a:srgbClr val="EAF6F5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0" y="1783080"/>
            <a:ext cx="594360" cy="59436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0" y="17830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452360" y="182880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Stay in Control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675120" y="2514600"/>
            <a:ext cx="43891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default, Claude Code asks permission before risky actions — editing files, running commands, deleting anything.
</a:t>
            </a:r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 exactly what it wants to do before it happens, and can approve, edit, or reject each step. In the GUI app, this shows up as a click-to-approve diff instead of a terminal prompt.
</a:t>
            </a:r>
            <a:pPr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1C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runs on your data or files without your say-so.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4F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Mode: Think Before You Touch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big or ambiguous tasks, Claude drafts a plan first — nothing changes until you approve it.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22960" y="2148840"/>
            <a:ext cx="3246120" cy="2743200"/>
          </a:xfrm>
          <a:prstGeom prst="roundRect">
            <a:avLst>
              <a:gd name="adj" fmla="val 4000"/>
            </a:avLst>
          </a:prstGeom>
          <a:solidFill>
            <a:srgbClr val="134B4C"/>
          </a:solidFill>
          <a:ln/>
        </p:spPr>
      </p:sp>
      <p:sp>
        <p:nvSpPr>
          <p:cNvPr id="5" name="Shape 3"/>
          <p:cNvSpPr/>
          <p:nvPr/>
        </p:nvSpPr>
        <p:spPr>
          <a:xfrm>
            <a:off x="2125980" y="246888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6" name="Text 4"/>
          <p:cNvSpPr/>
          <p:nvPr/>
        </p:nvSpPr>
        <p:spPr>
          <a:xfrm>
            <a:off x="212598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05840" y="32918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Claude drafts a plan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51560" y="388620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Researches your files/data and writes up an approach — no edits happen yet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069080" y="324612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434840" y="2148840"/>
            <a:ext cx="3246120" cy="2743200"/>
          </a:xfrm>
          <a:prstGeom prst="roundRect">
            <a:avLst>
              <a:gd name="adj" fmla="val 4000"/>
            </a:avLst>
          </a:prstGeom>
          <a:solidFill>
            <a:srgbClr val="134B4C"/>
          </a:solidFill>
          <a:ln/>
        </p:spPr>
      </p:sp>
      <p:sp>
        <p:nvSpPr>
          <p:cNvPr id="11" name="Shape 9"/>
          <p:cNvSpPr/>
          <p:nvPr/>
        </p:nvSpPr>
        <p:spPr>
          <a:xfrm>
            <a:off x="5737860" y="246888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2" name="Text 10"/>
          <p:cNvSpPr/>
          <p:nvPr/>
        </p:nvSpPr>
        <p:spPr>
          <a:xfrm>
            <a:off x="573786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617720" y="32918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revise it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63440" y="388620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 changes, question assumptions, request a different approach, or annotate specific parts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680960" y="324612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046720" y="2148840"/>
            <a:ext cx="3246120" cy="2743200"/>
          </a:xfrm>
          <a:prstGeom prst="roundRect">
            <a:avLst>
              <a:gd name="adj" fmla="val 4000"/>
            </a:avLst>
          </a:prstGeom>
          <a:solidFill>
            <a:srgbClr val="134B4C"/>
          </a:solidFill>
          <a:ln/>
        </p:spPr>
      </p:sp>
      <p:sp>
        <p:nvSpPr>
          <p:cNvPr id="17" name="Shape 15"/>
          <p:cNvSpPr/>
          <p:nvPr/>
        </p:nvSpPr>
        <p:spPr>
          <a:xfrm>
            <a:off x="9349740" y="246888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8" name="Text 16"/>
          <p:cNvSpPr/>
          <p:nvPr/>
        </p:nvSpPr>
        <p:spPr>
          <a:xfrm>
            <a:off x="93497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29600" y="329184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approve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75320" y="388620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once you say go does it start making changes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40080" y="52120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for scoping a grant draft, an analysis approach, or any change worth getting right before spending tokens executing it.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4F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Example: A Flow Cytometry Data Task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“Here's my flow cytometry export — gate on CD3+/CD8+ and give me a summary table.”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5" name="Shape 3"/>
          <p:cNvSpPr/>
          <p:nvPr/>
        </p:nvSpPr>
        <p:spPr>
          <a:xfrm>
            <a:off x="157734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6" name="Text 4"/>
          <p:cNvSpPr/>
          <p:nvPr/>
        </p:nvSpPr>
        <p:spPr>
          <a:xfrm>
            <a:off x="157734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Reads your CSV export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2296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file you point to — nothing else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154680" y="304038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47472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11" name="Shape 9"/>
          <p:cNvSpPr/>
          <p:nvPr/>
        </p:nvSpPr>
        <p:spPr>
          <a:xfrm>
            <a:off x="441198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2" name="Text 10"/>
          <p:cNvSpPr/>
          <p:nvPr/>
        </p:nvSpPr>
        <p:spPr>
          <a:xfrm>
            <a:off x="441198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1188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Writes a gating script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65760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Python/R code applying your thresholds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989320" y="304038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30936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17" name="Shape 15"/>
          <p:cNvSpPr/>
          <p:nvPr/>
        </p:nvSpPr>
        <p:spPr>
          <a:xfrm>
            <a:off x="724662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8" name="Text 16"/>
          <p:cNvSpPr/>
          <p:nvPr/>
        </p:nvSpPr>
        <p:spPr>
          <a:xfrm>
            <a:off x="724662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44652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Runs it &amp; checks output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9224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Executes, catches errors, fixes them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823960" y="304038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914400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23" name="Shape 21"/>
          <p:cNvSpPr/>
          <p:nvPr/>
        </p:nvSpPr>
        <p:spPr>
          <a:xfrm>
            <a:off x="1008126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24" name="Text 22"/>
          <p:cNvSpPr/>
          <p:nvPr/>
        </p:nvSpPr>
        <p:spPr>
          <a:xfrm>
            <a:off x="1008126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928116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 back results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932688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 table + plot, ready to review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4008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pattern works for plate-reader data, imaging pipelines, sequencing file cleanup, and more.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4F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Example: Spatial Multiomics &amp; Sequencing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have Visium spatial transcriptomics counts plus the matched H&amp;E image — cluster spots, annotate cell types, and overlay results on the tissue.”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5" name="Shape 3"/>
          <p:cNvSpPr/>
          <p:nvPr/>
        </p:nvSpPr>
        <p:spPr>
          <a:xfrm>
            <a:off x="157734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6" name="Text 4"/>
          <p:cNvSpPr/>
          <p:nvPr/>
        </p:nvSpPr>
        <p:spPr>
          <a:xfrm>
            <a:off x="157734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Reads counts &amp; image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2296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matrix, spatial coords, and H&amp;E image you point to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154680" y="304038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47472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11" name="Shape 9"/>
          <p:cNvSpPr/>
          <p:nvPr/>
        </p:nvSpPr>
        <p:spPr>
          <a:xfrm>
            <a:off x="441198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2" name="Text 10"/>
          <p:cNvSpPr/>
          <p:nvPr/>
        </p:nvSpPr>
        <p:spPr>
          <a:xfrm>
            <a:off x="441198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1188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Writes analysis code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65760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Scanpy/Seurat pipeline: QC, normalization, clustering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989320" y="304038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30936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17" name="Shape 15"/>
          <p:cNvSpPr/>
          <p:nvPr/>
        </p:nvSpPr>
        <p:spPr>
          <a:xfrm>
            <a:off x="724662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8" name="Text 16"/>
          <p:cNvSpPr/>
          <p:nvPr/>
        </p:nvSpPr>
        <p:spPr>
          <a:xfrm>
            <a:off x="724662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44652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Runs &amp; checks output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9224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Executes, validates cluster counts, fixes errors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823960" y="304038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9144000" y="2103120"/>
            <a:ext cx="2514600" cy="2423160"/>
          </a:xfrm>
          <a:prstGeom prst="roundRect">
            <a:avLst>
              <a:gd name="adj" fmla="val 4528"/>
            </a:avLst>
          </a:prstGeom>
          <a:solidFill>
            <a:srgbClr val="134B4C"/>
          </a:solidFill>
          <a:ln/>
        </p:spPr>
      </p:sp>
      <p:sp>
        <p:nvSpPr>
          <p:cNvPr id="23" name="Shape 21"/>
          <p:cNvSpPr/>
          <p:nvPr/>
        </p:nvSpPr>
        <p:spPr>
          <a:xfrm>
            <a:off x="10081260" y="2377440"/>
            <a:ext cx="640080" cy="64008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24" name="Text 22"/>
          <p:cNvSpPr/>
          <p:nvPr/>
        </p:nvSpPr>
        <p:spPr>
          <a:xfrm>
            <a:off x="1008126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9281160" y="3154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 back results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9326880" y="37033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Annotated overlay plot + cell-type table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4008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approach for bulk/single-cell RNA-seq, ATAC-seq, and other sequencing pipelines — point to the files, let it write and run the code.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It Helps in the Lab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2587752" cy="1965960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/>
        </p:spPr>
      </p:sp>
      <p:sp>
        <p:nvSpPr>
          <p:cNvPr id="4" name="Shape 2"/>
          <p:cNvSpPr/>
          <p:nvPr/>
        </p:nvSpPr>
        <p:spPr>
          <a:xfrm>
            <a:off x="1568196" y="1673352"/>
            <a:ext cx="548640" cy="54864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5" name="Text 3"/>
          <p:cNvSpPr/>
          <p:nvPr/>
        </p:nvSpPr>
        <p:spPr>
          <a:xfrm>
            <a:off x="1568196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∑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85800" y="2377440"/>
            <a:ext cx="2313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Analysis scripts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13232" y="278892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plate-reader data, stats, batch jobs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37560" y="1417320"/>
            <a:ext cx="2587752" cy="1965960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/>
        </p:spPr>
      </p:sp>
      <p:sp>
        <p:nvSpPr>
          <p:cNvPr id="9" name="Shape 7"/>
          <p:cNvSpPr/>
          <p:nvPr/>
        </p:nvSpPr>
        <p:spPr>
          <a:xfrm>
            <a:off x="4357116" y="1673352"/>
            <a:ext cx="548640" cy="54864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0" name="Text 8"/>
          <p:cNvSpPr/>
          <p:nvPr/>
        </p:nvSpPr>
        <p:spPr>
          <a:xfrm>
            <a:off x="4357116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⌗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474720" y="2377440"/>
            <a:ext cx="2313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cleaning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502152" y="278892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Merge/standardize messy experiment sheets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26480" y="1417320"/>
            <a:ext cx="2587752" cy="1965960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/>
        </p:spPr>
      </p:sp>
      <p:sp>
        <p:nvSpPr>
          <p:cNvPr id="14" name="Shape 12"/>
          <p:cNvSpPr/>
          <p:nvPr/>
        </p:nvSpPr>
        <p:spPr>
          <a:xfrm>
            <a:off x="7146036" y="1673352"/>
            <a:ext cx="548640" cy="54864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5" name="Text 13"/>
          <p:cNvSpPr/>
          <p:nvPr/>
        </p:nvSpPr>
        <p:spPr>
          <a:xfrm>
            <a:off x="7146036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∷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263640" y="2377440"/>
            <a:ext cx="2313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Plots &amp; QC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291072" y="278892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Dose-response curves, outlier flags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915400" y="1417320"/>
            <a:ext cx="2587752" cy="1965960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/>
        </p:spPr>
      </p:sp>
      <p:sp>
        <p:nvSpPr>
          <p:cNvPr id="19" name="Shape 17"/>
          <p:cNvSpPr/>
          <p:nvPr/>
        </p:nvSpPr>
        <p:spPr>
          <a:xfrm>
            <a:off x="9934956" y="1673352"/>
            <a:ext cx="548640" cy="54864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20" name="Text 18"/>
          <p:cNvSpPr/>
          <p:nvPr/>
        </p:nvSpPr>
        <p:spPr>
          <a:xfrm>
            <a:off x="9934956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≡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052560" y="2377440"/>
            <a:ext cx="2313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Gating &amp; imaging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9079992" y="2788920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 cytometry, image batch processing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943100" y="3639312"/>
            <a:ext cx="2587752" cy="1965960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/>
        </p:spPr>
      </p:sp>
      <p:sp>
        <p:nvSpPr>
          <p:cNvPr id="24" name="Shape 22"/>
          <p:cNvSpPr/>
          <p:nvPr/>
        </p:nvSpPr>
        <p:spPr>
          <a:xfrm>
            <a:off x="2962656" y="3895344"/>
            <a:ext cx="548640" cy="54864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25" name="Text 23"/>
          <p:cNvSpPr/>
          <p:nvPr/>
        </p:nvSpPr>
        <p:spPr>
          <a:xfrm>
            <a:off x="2962656" y="38953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⬡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2080260" y="4599432"/>
            <a:ext cx="2313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Sequencing &amp; spatial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2107692" y="5010912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scRNA-seq, ATAC-seq, spatial multiomics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732020" y="3639312"/>
            <a:ext cx="2587752" cy="1965960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/>
        </p:spPr>
      </p:sp>
      <p:sp>
        <p:nvSpPr>
          <p:cNvPr id="29" name="Shape 27"/>
          <p:cNvSpPr/>
          <p:nvPr/>
        </p:nvSpPr>
        <p:spPr>
          <a:xfrm>
            <a:off x="5751576" y="3895344"/>
            <a:ext cx="548640" cy="54864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30" name="Text 28"/>
          <p:cNvSpPr/>
          <p:nvPr/>
        </p:nvSpPr>
        <p:spPr>
          <a:xfrm>
            <a:off x="5751576" y="38953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↻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4869180" y="4599432"/>
            <a:ext cx="2313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Pipeline glue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4896612" y="5010912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Rename/organize experiment files at scale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520940" y="3639312"/>
            <a:ext cx="2587752" cy="1965960"/>
          </a:xfrm>
          <a:prstGeom prst="roundRect">
            <a:avLst>
              <a:gd name="adj" fmla="val 4651"/>
            </a:avLst>
          </a:prstGeom>
          <a:solidFill>
            <a:srgbClr val="EAF6F5"/>
          </a:solidFill>
          <a:ln/>
        </p:spPr>
      </p:sp>
      <p:sp>
        <p:nvSpPr>
          <p:cNvPr id="34" name="Shape 32"/>
          <p:cNvSpPr/>
          <p:nvPr/>
        </p:nvSpPr>
        <p:spPr>
          <a:xfrm>
            <a:off x="8540496" y="3895344"/>
            <a:ext cx="548640" cy="54864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35" name="Text 33"/>
          <p:cNvSpPr/>
          <p:nvPr/>
        </p:nvSpPr>
        <p:spPr>
          <a:xfrm>
            <a:off x="8540496" y="38953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>
            <a:off x="7658100" y="4599432"/>
            <a:ext cx="2313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Explaining output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7685532" y="5010912"/>
            <a:ext cx="22585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Plain-language read of stats/model output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Beyond the Bench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helps with reading and writing research too, not just running it.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EAF6F5"/>
          </a:solidFill>
          <a:ln/>
        </p:spPr>
      </p:sp>
      <p:sp>
        <p:nvSpPr>
          <p:cNvPr id="5" name="Shape 3"/>
          <p:cNvSpPr/>
          <p:nvPr/>
        </p:nvSpPr>
        <p:spPr>
          <a:xfrm>
            <a:off x="1943100" y="205740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6" name="Text 4"/>
          <p:cNvSpPr/>
          <p:nvPr/>
        </p:nvSpPr>
        <p:spPr>
          <a:xfrm>
            <a:off x="194310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★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288036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review &amp; critique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365760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“Critique this manuscript's methods — are the statistical tests appropriate for this design?”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33672" y="173736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EAF6F5"/>
          </a:solidFill>
          <a:ln/>
        </p:spPr>
      </p:sp>
      <p:sp>
        <p:nvSpPr>
          <p:cNvPr id="10" name="Shape 8"/>
          <p:cNvSpPr/>
          <p:nvPr/>
        </p:nvSpPr>
        <p:spPr>
          <a:xfrm>
            <a:off x="5628132" y="205740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1" name="Text 9"/>
          <p:cNvSpPr/>
          <p:nvPr/>
        </p:nvSpPr>
        <p:spPr>
          <a:xfrm>
            <a:off x="5628132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416552" y="288036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Explaining complex ideas &amp; formulae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62272" y="365760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“Walk me through equation 3 in this paper in plain language, and show the derivation step by step.”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18704" y="173736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EAF6F5"/>
          </a:solidFill>
          <a:ln/>
        </p:spPr>
      </p:sp>
      <p:sp>
        <p:nvSpPr>
          <p:cNvPr id="15" name="Shape 13"/>
          <p:cNvSpPr/>
          <p:nvPr/>
        </p:nvSpPr>
        <p:spPr>
          <a:xfrm>
            <a:off x="9313164" y="205740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6" name="Text 14"/>
          <p:cNvSpPr/>
          <p:nvPr/>
        </p:nvSpPr>
        <p:spPr>
          <a:xfrm>
            <a:off x="9313164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101584" y="288036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Grants &amp; fellowships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147304" y="365760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“Help me tighten the specific-aims page against this funder's page limit without losing the key logic.”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456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8229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It's Not a Substitute For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600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FB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accelerates implementation — it does not replace domain judgment.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22960" y="260604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45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554480" y="256032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conclusions — you still decide what the data means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34747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474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45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554480" y="342900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consulting — verify method choice with a statistician for high-stakes analyses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434340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45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54480" y="429768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expertise — it doesn't know your assay's quirks unless you tell it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Token Usage 101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Claude reads or writes is measured in tokens — roughly 3/4 of a word each.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520440" cy="2377440"/>
          </a:xfrm>
          <a:prstGeom prst="roundRect">
            <a:avLst>
              <a:gd name="adj" fmla="val 4615"/>
            </a:avLst>
          </a:prstGeom>
          <a:solidFill>
            <a:srgbClr val="EAF6F5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23774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tokens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7240" y="333756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slower responses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7680" y="1965960"/>
            <a:ext cx="3520440" cy="2377440"/>
          </a:xfrm>
          <a:prstGeom prst="roundRect">
            <a:avLst>
              <a:gd name="adj" fmla="val 4615"/>
            </a:avLst>
          </a:prstGeom>
          <a:solidFill>
            <a:srgbClr val="EAF6F5"/>
          </a:solidFill>
          <a:ln/>
        </p:spPr>
      </p:sp>
      <p:sp>
        <p:nvSpPr>
          <p:cNvPr id="8" name="Text 6"/>
          <p:cNvSpPr/>
          <p:nvPr/>
        </p:nvSpPr>
        <p:spPr>
          <a:xfrm>
            <a:off x="4526280" y="23774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tokens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26280" y="333756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higher cost per task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46720" y="1965960"/>
            <a:ext cx="3520440" cy="2377440"/>
          </a:xfrm>
          <a:prstGeom prst="roundRect">
            <a:avLst>
              <a:gd name="adj" fmla="val 4615"/>
            </a:avLst>
          </a:prstGeom>
          <a:solidFill>
            <a:srgbClr val="0D4F52"/>
          </a:solidFill>
          <a:ln/>
        </p:spPr>
      </p:sp>
      <p:sp>
        <p:nvSpPr>
          <p:cNvPr id="11" name="Text 9"/>
          <p:cNvSpPr/>
          <p:nvPr/>
        </p:nvSpPr>
        <p:spPr>
          <a:xfrm>
            <a:off x="8275320" y="23774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Fewer, focused tokens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75320" y="333756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faster, cheaper, sharper answers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4709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good news: a few simple habits (next slides) cut token use a lot without losing quality.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Checking Your Usage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Code: run /usage.  •  claude.ai: Settings → Usage.  •  Shown here as a stylized recreation of that panel.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074920" cy="4892040"/>
          </a:xfrm>
          <a:prstGeom prst="roundRect">
            <a:avLst>
              <a:gd name="adj" fmla="val 2243"/>
            </a:avLst>
          </a:prstGeom>
          <a:solidFill>
            <a:srgbClr val="134B4C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783080"/>
            <a:ext cx="27912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window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331720" y="17830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203.9k / 967k tokens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937760" y="17830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21%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68680" y="2167128"/>
            <a:ext cx="4434840" cy="82296"/>
          </a:xfrm>
          <a:prstGeom prst="roundRect">
            <a:avLst>
              <a:gd name="adj" fmla="val 44444"/>
            </a:avLst>
          </a:prstGeom>
          <a:solidFill>
            <a:srgbClr val="2A6163"/>
          </a:solidFill>
          <a:ln/>
        </p:spPr>
      </p:sp>
      <p:sp>
        <p:nvSpPr>
          <p:cNvPr id="9" name="Shape 7"/>
          <p:cNvSpPr/>
          <p:nvPr/>
        </p:nvSpPr>
        <p:spPr>
          <a:xfrm>
            <a:off x="868680" y="2167128"/>
            <a:ext cx="931316" cy="82296"/>
          </a:xfrm>
          <a:prstGeom prst="roundRect">
            <a:avLst>
              <a:gd name="adj" fmla="val 44444"/>
            </a:avLst>
          </a:prstGeom>
          <a:solidFill>
            <a:srgbClr val="2ED9B8"/>
          </a:solidFill>
          <a:ln/>
        </p:spPr>
      </p:sp>
      <p:sp>
        <p:nvSpPr>
          <p:cNvPr id="10" name="Shape 8"/>
          <p:cNvSpPr/>
          <p:nvPr/>
        </p:nvSpPr>
        <p:spPr>
          <a:xfrm>
            <a:off x="868680" y="2560320"/>
            <a:ext cx="4434840" cy="0"/>
          </a:xfrm>
          <a:prstGeom prst="line">
            <a:avLst/>
          </a:prstGeom>
          <a:noFill/>
          <a:ln w="9525">
            <a:solidFill>
              <a:srgbClr val="2A616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69748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usage limits · Team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68680" y="3108960"/>
            <a:ext cx="27912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5-hour limit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331720" y="31089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Resets in 4 hr 53 min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937760" y="310896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68680" y="3493008"/>
            <a:ext cx="4434840" cy="82296"/>
          </a:xfrm>
          <a:prstGeom prst="roundRect">
            <a:avLst>
              <a:gd name="adj" fmla="val 44444"/>
            </a:avLst>
          </a:prstGeom>
          <a:solidFill>
            <a:srgbClr val="2A6163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3840480"/>
            <a:ext cx="27912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· all models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331720" y="38404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Resets Thu 1:00 AM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37760" y="3840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7%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" y="4224528"/>
            <a:ext cx="4434840" cy="82296"/>
          </a:xfrm>
          <a:prstGeom prst="roundRect">
            <a:avLst>
              <a:gd name="adj" fmla="val 44444"/>
            </a:avLst>
          </a:prstGeom>
          <a:solidFill>
            <a:srgbClr val="2A6163"/>
          </a:solidFill>
          <a:ln/>
        </p:spPr>
      </p:sp>
      <p:sp>
        <p:nvSpPr>
          <p:cNvPr id="20" name="Shape 18"/>
          <p:cNvSpPr/>
          <p:nvPr/>
        </p:nvSpPr>
        <p:spPr>
          <a:xfrm>
            <a:off x="868680" y="4224528"/>
            <a:ext cx="310439" cy="82296"/>
          </a:xfrm>
          <a:prstGeom prst="roundRect">
            <a:avLst>
              <a:gd name="adj" fmla="val 44444"/>
            </a:avLst>
          </a:prstGeom>
          <a:solidFill>
            <a:srgbClr val="2ED9B8"/>
          </a:solidFill>
          <a:ln/>
        </p:spPr>
      </p:sp>
      <p:sp>
        <p:nvSpPr>
          <p:cNvPr id="21" name="Text 19"/>
          <p:cNvSpPr/>
          <p:nvPr/>
        </p:nvSpPr>
        <p:spPr>
          <a:xfrm>
            <a:off x="868680" y="4572000"/>
            <a:ext cx="279120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· Fable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331720" y="45720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937760" y="457200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D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68680" y="4956048"/>
            <a:ext cx="4434840" cy="82296"/>
          </a:xfrm>
          <a:prstGeom prst="roundRect">
            <a:avLst>
              <a:gd name="adj" fmla="val 44444"/>
            </a:avLst>
          </a:prstGeom>
          <a:solidFill>
            <a:srgbClr val="2A6163"/>
          </a:solidFill>
          <a:ln/>
        </p:spPr>
      </p:sp>
      <p:sp>
        <p:nvSpPr>
          <p:cNvPr id="25" name="Text 23"/>
          <p:cNvSpPr/>
          <p:nvPr/>
        </p:nvSpPr>
        <p:spPr>
          <a:xfrm>
            <a:off x="868680" y="589788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detailed breakdown ›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989320" y="1508760"/>
            <a:ext cx="502920" cy="50292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27" name="Text 25"/>
          <p:cNvSpPr/>
          <p:nvPr/>
        </p:nvSpPr>
        <p:spPr>
          <a:xfrm>
            <a:off x="598932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⧉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675120" y="1453896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window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675120" y="1856232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of the current conversation + files fit in this one session — not a time-based limit. Runs out mid-conversation, not mid-week.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989320" y="2679192"/>
            <a:ext cx="502920" cy="50292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31" name="Text 29"/>
          <p:cNvSpPr/>
          <p:nvPr/>
        </p:nvSpPr>
        <p:spPr>
          <a:xfrm>
            <a:off x="5989320" y="26791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5h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675120" y="2624328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5-hour limit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675120" y="3026664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rolling budget shared across Claude.ai, Claude Code, and the desktop app. Resets 5 hours after your first message in the window.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989320" y="3849624"/>
            <a:ext cx="502920" cy="50292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35" name="Text 33"/>
          <p:cNvSpPr/>
          <p:nvPr/>
        </p:nvSpPr>
        <p:spPr>
          <a:xfrm>
            <a:off x="5989320" y="38496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7d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675120" y="379476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Weekly limit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6675120" y="4197096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fixed cap that resets on your assigned day. Applies even if your 5-hour budget still has room left.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989320" y="5020056"/>
            <a:ext cx="502920" cy="50292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39" name="Text 37"/>
          <p:cNvSpPr/>
          <p:nvPr/>
        </p:nvSpPr>
        <p:spPr>
          <a:xfrm>
            <a:off x="5989320" y="50200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★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675120" y="4965192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Per-model weekly quotas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6675120" y="5367528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highest-capability model (Fable) gets its own additional weekly quota on top of the shared “all models” quota, since it costs the most to run.</a:t>
            </a:r>
            <a:endParaRPr lang="en-US" sz="1150" dirty="0"/>
          </a:p>
        </p:txBody>
      </p:sp>
      <p:sp>
        <p:nvSpPr>
          <p:cNvPr id="42" name="Text 40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Tiers &amp; Effort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capability and higher effort both draw down your usage limits faster — match the tool to the task.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08356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920240"/>
                <a:gridCol w="1280160"/>
                <a:gridCol w="1920240"/>
                <a:gridCol w="44348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4F5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Capability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4F5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4F5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Context window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4F5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use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D4F5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Fable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1M tokens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Long-running agents, deep multi-step research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Opus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high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1M tokens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Complex agentic coding, large refactors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Sonnet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(default)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1M tokens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Everyday coding, analysis, writing — best default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Haiku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Good, near-frontier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Fastest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200k tokens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High-volume, quick tasks, sub-agent helpers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160520"/>
          <a:ext cx="108356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937260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Effort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C8C8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controls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C8C8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Fastest, most token-efficient — simple/quick tasks, high-volume work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Balanced cost vs. quality — solid default for routine work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reasoning depth — default for most models on complex tasks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X-High / Max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23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Maximum reasoning for long, hard problems — highest token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AF6F5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Practice: Be Specific &amp; Scoped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FBE9E2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691640"/>
            <a:ext cx="502920" cy="502920"/>
          </a:xfrm>
          <a:prstGeom prst="ellipse">
            <a:avLst/>
          </a:prstGeom>
          <a:solidFill>
            <a:srgbClr val="C4562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00200" y="17373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56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Costly &amp; vague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14400" y="242316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“Look through my whole project and fix anything that seems off.”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14400" y="347472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a broad search across every file — burns tokens before real work even starts.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37160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EAF6F5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1691640"/>
            <a:ext cx="502920" cy="50292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69480" y="17373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 &amp; scoped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583680" y="242316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“In analysis/clean_data.py, standardize the column names in results.csv.”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583680" y="347472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reads exactly what's relevant and gets to the fix immediately.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Practice: Manage What It Reads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120640" cy="3017520"/>
          </a:xfrm>
          <a:prstGeom prst="roundRect">
            <a:avLst>
              <a:gd name="adj" fmla="val 3636"/>
            </a:avLst>
          </a:prstGeom>
          <a:solidFill>
            <a:srgbClr val="EAF6F5"/>
          </a:solidFill>
          <a:ln/>
        </p:spPr>
      </p:sp>
      <p:sp>
        <p:nvSpPr>
          <p:cNvPr id="4" name="Shape 2"/>
          <p:cNvSpPr/>
          <p:nvPr/>
        </p:nvSpPr>
        <p:spPr>
          <a:xfrm>
            <a:off x="960120" y="1874520"/>
            <a:ext cx="594360" cy="59436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18745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6060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 to files, don't paste data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14400" y="32461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file path instead of pasting a huge CSV or log into chat — it reads only what it needs.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35040" y="1554480"/>
            <a:ext cx="5120640" cy="3017520"/>
          </a:xfrm>
          <a:prstGeom prst="roundRect">
            <a:avLst>
              <a:gd name="adj" fmla="val 3636"/>
            </a:avLst>
          </a:prstGeom>
          <a:solidFill>
            <a:srgbClr val="EAF6F5"/>
          </a:solidFill>
          <a:ln/>
        </p:spPr>
      </p:sp>
      <p:sp>
        <p:nvSpPr>
          <p:cNvPr id="9" name="Shape 7"/>
          <p:cNvSpPr/>
          <p:nvPr/>
        </p:nvSpPr>
        <p:spPr>
          <a:xfrm>
            <a:off x="6355080" y="1874520"/>
            <a:ext cx="594360" cy="59436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0" name="Text 8"/>
          <p:cNvSpPr/>
          <p:nvPr/>
        </p:nvSpPr>
        <p:spPr>
          <a:xfrm>
            <a:off x="6355080" y="18745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↻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309360" y="26060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session per unrelated task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09360" y="324612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context you don't need still costs tokens to carry around. Start fresh when the topic changes.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Practice: Plan Big, Check In Often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EAF6F5"/>
          </a:solidFill>
          <a:ln/>
        </p:spPr>
      </p:sp>
      <p:sp>
        <p:nvSpPr>
          <p:cNvPr id="4" name="Shape 2"/>
          <p:cNvSpPr/>
          <p:nvPr/>
        </p:nvSpPr>
        <p:spPr>
          <a:xfrm>
            <a:off x="1943100" y="187452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5" name="Text 3"/>
          <p:cNvSpPr/>
          <p:nvPr/>
        </p:nvSpPr>
        <p:spPr>
          <a:xfrm>
            <a:off x="194310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⌘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31520" y="2697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Plan Mode first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329184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large changes, let it draft a plan before writing code — cheaper to redirect a plan than redo a big wrong change.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233672" y="155448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EAF6F5"/>
          </a:solidFill>
          <a:ln/>
        </p:spPr>
      </p:sp>
      <p:sp>
        <p:nvSpPr>
          <p:cNvPr id="9" name="Shape 7"/>
          <p:cNvSpPr/>
          <p:nvPr/>
        </p:nvSpPr>
        <p:spPr>
          <a:xfrm>
            <a:off x="5628132" y="187452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0" name="Text 8"/>
          <p:cNvSpPr/>
          <p:nvPr/>
        </p:nvSpPr>
        <p:spPr>
          <a:xfrm>
            <a:off x="5628132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16552" y="2697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on long tasks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62272" y="329184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progress periodically instead of letting it run unsupervised for a long stretch.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918704" y="155448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EAF6F5"/>
          </a:solidFill>
          <a:ln/>
        </p:spPr>
      </p:sp>
      <p:sp>
        <p:nvSpPr>
          <p:cNvPr id="14" name="Shape 12"/>
          <p:cNvSpPr/>
          <p:nvPr/>
        </p:nvSpPr>
        <p:spPr>
          <a:xfrm>
            <a:off x="9313164" y="187452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5" name="Text 13"/>
          <p:cNvSpPr/>
          <p:nvPr/>
        </p:nvSpPr>
        <p:spPr>
          <a:xfrm>
            <a:off x="9313164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✎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101584" y="2697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Prefer scripts over chat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47304" y="329184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reusable script is cheap to keep; one-off manual work in chat isn't. Ask it to write the script.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4F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It Yourself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tool either way — pick whichever fits how you already work.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Terminal (CLI)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17320" y="204825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a terminal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417320" y="243230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Navigate into your project folder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315468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17320" y="309981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Type: claude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17320" y="348386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a Claude Code session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420624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417320" y="415137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Describe your task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417320" y="453542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English — name the file if you know it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525780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5257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17320" y="520293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&amp; iterate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417320" y="558698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Approve, correct, or ask it to keep going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309360" y="155448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D9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GUI App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309360" y="210312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23" name="Text 21"/>
          <p:cNvSpPr/>
          <p:nvPr/>
        </p:nvSpPr>
        <p:spPr>
          <a:xfrm>
            <a:off x="630936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086600" y="204825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the app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086600" y="243230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 app or IDE extension — no terminal needed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309360" y="315468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27" name="Text 25"/>
          <p:cNvSpPr/>
          <p:nvPr/>
        </p:nvSpPr>
        <p:spPr>
          <a:xfrm>
            <a:off x="630936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086600" y="309981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your project folder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7086600" y="348386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what Claude can see and work in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309360" y="420624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31" name="Text 29"/>
          <p:cNvSpPr/>
          <p:nvPr/>
        </p:nvSpPr>
        <p:spPr>
          <a:xfrm>
            <a:off x="630936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086600" y="415137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 your task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7086600" y="453542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plain-English request, in the chat pane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309360" y="5257800"/>
            <a:ext cx="548640" cy="548640"/>
          </a:xfrm>
          <a:prstGeom prst="ellipse">
            <a:avLst/>
          </a:prstGeom>
          <a:solidFill>
            <a:srgbClr val="2ED9B8"/>
          </a:solidFill>
          <a:ln/>
        </p:spPr>
      </p:sp>
      <p:sp>
        <p:nvSpPr>
          <p:cNvPr id="35" name="Text 33"/>
          <p:cNvSpPr/>
          <p:nvPr/>
        </p:nvSpPr>
        <p:spPr>
          <a:xfrm>
            <a:off x="6309360" y="5257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7086600" y="520293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inline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7086600" y="5586984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E8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Diffs are highlighted — click to approve or reject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FCF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23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EAF6F5"/>
          </a:solidFill>
          <a:ln/>
        </p:spPr>
      </p:sp>
      <p:sp>
        <p:nvSpPr>
          <p:cNvPr id="4" name="Shape 2"/>
          <p:cNvSpPr/>
          <p:nvPr/>
        </p:nvSpPr>
        <p:spPr>
          <a:xfrm>
            <a:off x="1943100" y="187452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5" name="Text 3"/>
          <p:cNvSpPr/>
          <p:nvPr/>
        </p:nvSpPr>
        <p:spPr>
          <a:xfrm>
            <a:off x="194310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⌘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31520" y="2697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Cheat sheet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329184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One-page reference — keep it at your desk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33672" y="155448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EAF6F5"/>
          </a:solidFill>
          <a:ln/>
        </p:spPr>
      </p:sp>
      <p:sp>
        <p:nvSpPr>
          <p:cNvPr id="9" name="Shape 7"/>
          <p:cNvSpPr/>
          <p:nvPr/>
        </p:nvSpPr>
        <p:spPr>
          <a:xfrm>
            <a:off x="5628132" y="187452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0" name="Text 8"/>
          <p:cNvSpPr/>
          <p:nvPr/>
        </p:nvSpPr>
        <p:spPr>
          <a:xfrm>
            <a:off x="5628132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▶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416552" y="2697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a real task today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62272" y="329184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script or cleanup job you already need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918704" y="155448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EAF6F5"/>
          </a:solidFill>
          <a:ln/>
        </p:spPr>
      </p:sp>
      <p:sp>
        <p:nvSpPr>
          <p:cNvPr id="14" name="Shape 12"/>
          <p:cNvSpPr/>
          <p:nvPr/>
        </p:nvSpPr>
        <p:spPr>
          <a:xfrm>
            <a:off x="9313164" y="1874520"/>
            <a:ext cx="640080" cy="640080"/>
          </a:xfrm>
          <a:prstGeom prst="ellipse">
            <a:avLst/>
          </a:prstGeom>
          <a:solidFill>
            <a:srgbClr val="0D4F52"/>
          </a:solidFill>
          <a:ln/>
        </p:spPr>
      </p:sp>
      <p:sp>
        <p:nvSpPr>
          <p:cNvPr id="15" name="Text 13"/>
          <p:cNvSpPr/>
          <p:nvPr/>
        </p:nvSpPr>
        <p:spPr>
          <a:xfrm>
            <a:off x="9313164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✉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101584" y="26974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4F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later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47304" y="329184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23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out any time — happy to pair on a first task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5029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C8C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 — let's start building.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064240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172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for Research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2026-08-23T04:41:29Z</dcterms:created>
  <dcterms:modified xsi:type="dcterms:W3CDTF">2026-08-23T04:41:29Z</dcterms:modified>
</cp:coreProperties>
</file>